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00" r:id="rId2"/>
    <p:sldId id="301" r:id="rId3"/>
    <p:sldId id="313" r:id="rId4"/>
    <p:sldId id="30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4E5E0-BA6C-4C72-9941-06F8191DD81C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12558-9861-4AA2-A33B-6F6DFB78E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b42eb4f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b42eb4f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24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3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3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beca3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beca3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58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A55E-F84F-47FA-9189-F455242B8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8214A-0955-4975-929B-EA85906E9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7D730-1BF9-4D16-A45B-B62F24B2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7A0C3-09A0-48D4-B7B3-E08D6997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AFEE-DAEE-4E13-905F-B7E8931E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5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506E-D508-4D1C-A4B6-9172FD9E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25386-F838-4838-8015-849667F14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9CED9-A123-448A-9F77-A71840166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C1D3-4699-48FD-A142-41F71915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30B1-E44D-4366-A5F2-22C4E2DF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0346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9167C-C766-447B-830C-C82F0DE66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34AF7-3267-40B3-B812-2F540F7A8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B11FE-6718-4EB7-A3DB-12841681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BEDE7-469E-4B10-B71B-14D49D4F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FA335-9448-46FD-9061-C9343371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9170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856067" y="24400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806233" y="455467"/>
            <a:ext cx="8905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55441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806233" y="1966467"/>
            <a:ext cx="33212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 hasCustomPrompt="1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Work Sans Regular"/>
              <a:buNone/>
              <a:defRPr sz="80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64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833000" y="348526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67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40809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D620-8A65-4925-AB99-B431F27F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8214-9856-43E2-93D1-AE103B6B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08698-7BD8-40C0-B7C7-8C72BF97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89F20-10D5-48C8-9DC8-EAD48FDB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55C4-DF5A-4301-B0FD-CA8564DB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118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9261-A3D0-45FB-A2BB-BF7AF36C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AB91-319A-4C02-9EA5-32C0D755D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2758B-CD3F-4619-BF30-A0542BFD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B8DFB-7384-4960-9663-0337B765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8A7EF-E830-4D7B-B7CE-1A4664B8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69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796C-A1C8-4EEA-9FD9-B7C288E0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2FE-5F06-44A3-9C1B-3552C934F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F22B5-D130-4EE8-AC86-F7E4BE828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4E031-40BE-4426-BAD8-ADC195CD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4E946-A0C5-42DA-932D-F425E908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3AF29-4D87-4814-AD4F-F02CBA77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8048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05DB-32FE-4E9E-BA38-35E9EF06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7C41-C6C8-465A-A49D-E580D3D58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1447-4469-4E5E-B5CA-DBDF82B1F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23FB5-3F6C-4739-A45B-7ADFDD83B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6AA2E-5A4F-4DAF-BC3C-2B0F083C8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D1094-501B-4F3E-860A-D1145409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A4859-9A6D-4625-8CB4-AAA91914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548C7-3D61-40CB-BD68-08253736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225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AF4C-6558-4842-B68B-C5A29475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FFD24-0F45-4988-9BE7-7E2AA4BB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6F049-FC2A-4B1A-B6C7-07B29BD7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A199B-4360-4A6A-AA31-845BAA3A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4807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CB05E-3F56-4A0D-8F37-3B089221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6DEF9-3EE2-4CFE-9659-766B68B7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50B88-627F-4FDA-B6E9-379D2C54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0848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46FA-F1F4-4823-B885-841A8676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60C82-9DDC-4A3E-A234-3B92F74E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DEA2-16D0-4E6B-8845-9F60E89E5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37113-5989-4E46-8F69-F88C627B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735A1-BD58-4AD3-8BAC-78BCE885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D45DF-E694-4495-ADB8-80FF4DE5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1395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FBBB-060A-474F-9816-9F6282BC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582BF-30EC-436D-B0F4-1D014C829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FC9F4-63CC-4348-B426-A609834B2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1A8CF-FCDB-4DE4-B0D8-FF54948B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2B75D-1002-43C6-AE73-4DF1212A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FF76A-9070-45E0-9205-31B270C3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8723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6DF41-5278-40D5-A73C-DEE787BB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78C98-DA5F-40E8-9ED9-AC90C2AB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5088-1A7A-4EE8-9A71-ECE25B375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BB7A-CA0C-4228-A625-828DADD19AD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792C-0F28-4A3C-BE97-DBDDDC134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02911-4820-4C03-B8BB-9B733CAB7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0A18B-2004-4E48-B42C-AEDDA2E5B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7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unsplash.com/photos/AEaTUnvneik">
            <a:extLst>
              <a:ext uri="{FF2B5EF4-FFF2-40B4-BE49-F238E27FC236}">
                <a16:creationId xmlns:a16="http://schemas.microsoft.com/office/drawing/2014/main" id="{97261027-7B07-482D-A561-EDAD890D0C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238EE-B19C-494C-BBC0-6F7051481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1" name="Google Shape;1733;p39">
            <a:extLst>
              <a:ext uri="{FF2B5EF4-FFF2-40B4-BE49-F238E27FC236}">
                <a16:creationId xmlns:a16="http://schemas.microsoft.com/office/drawing/2014/main" id="{24C7783B-5707-4538-B425-F221BEAE48C5}"/>
              </a:ext>
            </a:extLst>
          </p:cNvPr>
          <p:cNvSpPr/>
          <p:nvPr/>
        </p:nvSpPr>
        <p:spPr>
          <a:xfrm>
            <a:off x="-952499" y="-259566"/>
            <a:ext cx="7946716" cy="7150745"/>
          </a:xfrm>
          <a:custGeom>
            <a:avLst/>
            <a:gdLst/>
            <a:ahLst/>
            <a:cxnLst/>
            <a:rect l="l" t="t" r="r" b="b"/>
            <a:pathLst>
              <a:path w="81463" h="76169" extrusionOk="0">
                <a:moveTo>
                  <a:pt x="33387" y="0"/>
                </a:moveTo>
                <a:cubicBezTo>
                  <a:pt x="33051" y="0"/>
                  <a:pt x="32715" y="2"/>
                  <a:pt x="32380" y="3"/>
                </a:cubicBezTo>
                <a:cubicBezTo>
                  <a:pt x="24267" y="41"/>
                  <a:pt x="16132" y="83"/>
                  <a:pt x="8082" y="1090"/>
                </a:cubicBezTo>
                <a:cubicBezTo>
                  <a:pt x="5981" y="1353"/>
                  <a:pt x="3756" y="1743"/>
                  <a:pt x="2192" y="3170"/>
                </a:cubicBezTo>
                <a:cubicBezTo>
                  <a:pt x="586" y="4637"/>
                  <a:pt x="0" y="6948"/>
                  <a:pt x="35" y="9123"/>
                </a:cubicBezTo>
                <a:cubicBezTo>
                  <a:pt x="69" y="11298"/>
                  <a:pt x="638" y="13425"/>
                  <a:pt x="976" y="15574"/>
                </a:cubicBezTo>
                <a:cubicBezTo>
                  <a:pt x="1963" y="21854"/>
                  <a:pt x="968" y="28277"/>
                  <a:pt x="1387" y="34620"/>
                </a:cubicBezTo>
                <a:cubicBezTo>
                  <a:pt x="1705" y="39413"/>
                  <a:pt x="2825" y="44113"/>
                  <a:pt x="3367" y="48885"/>
                </a:cubicBezTo>
                <a:cubicBezTo>
                  <a:pt x="4395" y="57910"/>
                  <a:pt x="3416" y="67035"/>
                  <a:pt x="2367" y="76056"/>
                </a:cubicBezTo>
                <a:lnTo>
                  <a:pt x="80631" y="76056"/>
                </a:lnTo>
                <a:cubicBezTo>
                  <a:pt x="80911" y="76056"/>
                  <a:pt x="81186" y="76130"/>
                  <a:pt x="81462" y="76168"/>
                </a:cubicBezTo>
                <a:cubicBezTo>
                  <a:pt x="78778" y="72449"/>
                  <a:pt x="76072" y="68707"/>
                  <a:pt x="72761" y="65532"/>
                </a:cubicBezTo>
                <a:cubicBezTo>
                  <a:pt x="70454" y="63322"/>
                  <a:pt x="67873" y="61405"/>
                  <a:pt x="65686" y="59078"/>
                </a:cubicBezTo>
                <a:cubicBezTo>
                  <a:pt x="63501" y="56749"/>
                  <a:pt x="61687" y="53890"/>
                  <a:pt x="61397" y="50709"/>
                </a:cubicBezTo>
                <a:cubicBezTo>
                  <a:pt x="61194" y="48493"/>
                  <a:pt x="61740" y="46285"/>
                  <a:pt x="62281" y="44125"/>
                </a:cubicBezTo>
                <a:lnTo>
                  <a:pt x="64622" y="34802"/>
                </a:lnTo>
                <a:cubicBezTo>
                  <a:pt x="65310" y="32062"/>
                  <a:pt x="66002" y="29280"/>
                  <a:pt x="65914" y="26456"/>
                </a:cubicBezTo>
                <a:cubicBezTo>
                  <a:pt x="65729" y="20546"/>
                  <a:pt x="62046" y="15137"/>
                  <a:pt x="57233" y="11701"/>
                </a:cubicBezTo>
                <a:cubicBezTo>
                  <a:pt x="54225" y="9552"/>
                  <a:pt x="50822" y="8073"/>
                  <a:pt x="47635" y="6228"/>
                </a:cubicBezTo>
                <a:cubicBezTo>
                  <a:pt x="44667" y="4514"/>
                  <a:pt x="42148" y="1016"/>
                  <a:pt x="38862" y="389"/>
                </a:cubicBezTo>
                <a:cubicBezTo>
                  <a:pt x="37061" y="47"/>
                  <a:pt x="35222" y="0"/>
                  <a:pt x="33387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990531" y="3429000"/>
            <a:ext cx="89056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7333" b="1" dirty="0">
                <a:solidFill>
                  <a:schemeClr val="bg1"/>
                </a:solidFill>
              </a:rPr>
              <a:t>Feedback </a:t>
            </a:r>
            <a:r>
              <a:rPr lang="en-US" sz="4800" b="1" dirty="0" err="1">
                <a:solidFill>
                  <a:schemeClr val="bg1"/>
                </a:solidFill>
              </a:rPr>
              <a:t>SocialJect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9" name="Google Shape;131;p25">
            <a:extLst>
              <a:ext uri="{FF2B5EF4-FFF2-40B4-BE49-F238E27FC236}">
                <a16:creationId xmlns:a16="http://schemas.microsoft.com/office/drawing/2014/main" id="{1FB0E4A3-CC58-4073-9B2A-8A8D57D0F37F}"/>
              </a:ext>
            </a:extLst>
          </p:cNvPr>
          <p:cNvSpPr txBox="1">
            <a:spLocks/>
          </p:cNvSpPr>
          <p:nvPr/>
        </p:nvSpPr>
        <p:spPr>
          <a:xfrm>
            <a:off x="850606" y="4690600"/>
            <a:ext cx="8179980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667" dirty="0" err="1">
                <a:solidFill>
                  <a:schemeClr val="bg1"/>
                </a:solidFill>
              </a:rPr>
              <a:t>Tìm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kiếm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và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kết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nối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dự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án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xã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hội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vi-VN" sz="2667" dirty="0">
                <a:solidFill>
                  <a:schemeClr val="bg1"/>
                </a:solidFill>
              </a:rPr>
              <a:t>ư</a:t>
            </a:r>
            <a:r>
              <a:rPr lang="en-US" sz="2667" dirty="0">
                <a:solidFill>
                  <a:schemeClr val="bg1"/>
                </a:solidFill>
              </a:rPr>
              <a:t>a </a:t>
            </a:r>
            <a:r>
              <a:rPr lang="en-US" sz="2667" dirty="0" err="1">
                <a:solidFill>
                  <a:schemeClr val="bg1"/>
                </a:solidFill>
              </a:rPr>
              <a:t>thích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của</a:t>
            </a:r>
            <a:r>
              <a:rPr lang="en-US" sz="2667" dirty="0">
                <a:solidFill>
                  <a:schemeClr val="bg1"/>
                </a:solidFill>
              </a:rPr>
              <a:t> </a:t>
            </a:r>
            <a:r>
              <a:rPr lang="en-US" sz="2667" dirty="0" err="1">
                <a:solidFill>
                  <a:schemeClr val="bg1"/>
                </a:solidFill>
              </a:rPr>
              <a:t>bạn</a:t>
            </a:r>
            <a:endParaRPr lang="en-US" sz="2667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88830AC-0E49-41CD-873D-251FA07E0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131;p25">
            <a:extLst>
              <a:ext uri="{FF2B5EF4-FFF2-40B4-BE49-F238E27FC236}">
                <a16:creationId xmlns:a16="http://schemas.microsoft.com/office/drawing/2014/main" id="{F3ED8783-4B7B-4D42-940A-626C7C3C80CD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SOCIAL-JECT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FC02C98-4D05-49A3-A98B-D3686C1BF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4" y="1411795"/>
            <a:ext cx="2078049" cy="198402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198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887;p47">
            <a:extLst>
              <a:ext uri="{FF2B5EF4-FFF2-40B4-BE49-F238E27FC236}">
                <a16:creationId xmlns:a16="http://schemas.microsoft.com/office/drawing/2014/main" id="{308B4BDF-4516-4AAC-AEFD-DC587CB489AA}"/>
              </a:ext>
            </a:extLst>
          </p:cNvPr>
          <p:cNvSpPr/>
          <p:nvPr/>
        </p:nvSpPr>
        <p:spPr>
          <a:xfrm rot="10397801" flipH="1">
            <a:off x="-3335205" y="-1354306"/>
            <a:ext cx="6735973" cy="3666916"/>
          </a:xfrm>
          <a:custGeom>
            <a:avLst/>
            <a:gdLst/>
            <a:ahLst/>
            <a:cxnLst/>
            <a:rect l="l" t="t" r="r" b="b"/>
            <a:pathLst>
              <a:path w="280814" h="152869" extrusionOk="0">
                <a:moveTo>
                  <a:pt x="129208" y="1"/>
                </a:moveTo>
                <a:cubicBezTo>
                  <a:pt x="96901" y="1"/>
                  <a:pt x="66152" y="4569"/>
                  <a:pt x="32805" y="11476"/>
                </a:cubicBezTo>
                <a:cubicBezTo>
                  <a:pt x="7839" y="16658"/>
                  <a:pt x="6821" y="45129"/>
                  <a:pt x="3448" y="63859"/>
                </a:cubicBezTo>
                <a:cubicBezTo>
                  <a:pt x="0" y="82928"/>
                  <a:pt x="2770" y="103183"/>
                  <a:pt x="13435" y="119369"/>
                </a:cubicBezTo>
                <a:cubicBezTo>
                  <a:pt x="19144" y="128056"/>
                  <a:pt x="26700" y="135649"/>
                  <a:pt x="35933" y="140435"/>
                </a:cubicBezTo>
                <a:cubicBezTo>
                  <a:pt x="46673" y="145994"/>
                  <a:pt x="58997" y="147464"/>
                  <a:pt x="71056" y="148632"/>
                </a:cubicBezTo>
                <a:cubicBezTo>
                  <a:pt x="99074" y="151344"/>
                  <a:pt x="127239" y="152869"/>
                  <a:pt x="155390" y="152869"/>
                </a:cubicBezTo>
                <a:cubicBezTo>
                  <a:pt x="180440" y="152869"/>
                  <a:pt x="205477" y="151662"/>
                  <a:pt x="230390" y="149009"/>
                </a:cubicBezTo>
                <a:cubicBezTo>
                  <a:pt x="240301" y="147954"/>
                  <a:pt x="250401" y="146616"/>
                  <a:pt x="259408" y="142320"/>
                </a:cubicBezTo>
                <a:cubicBezTo>
                  <a:pt x="268415" y="138042"/>
                  <a:pt x="276291" y="130298"/>
                  <a:pt x="278326" y="120538"/>
                </a:cubicBezTo>
                <a:cubicBezTo>
                  <a:pt x="280813" y="108497"/>
                  <a:pt x="273898" y="96174"/>
                  <a:pt x="264439" y="88335"/>
                </a:cubicBezTo>
                <a:cubicBezTo>
                  <a:pt x="254980" y="80497"/>
                  <a:pt x="243260" y="76069"/>
                  <a:pt x="232124" y="70868"/>
                </a:cubicBezTo>
                <a:cubicBezTo>
                  <a:pt x="220988" y="65687"/>
                  <a:pt x="209814" y="59205"/>
                  <a:pt x="203238" y="48841"/>
                </a:cubicBezTo>
                <a:cubicBezTo>
                  <a:pt x="197170" y="39269"/>
                  <a:pt x="195606" y="27266"/>
                  <a:pt x="188880" y="18184"/>
                </a:cubicBezTo>
                <a:cubicBezTo>
                  <a:pt x="178158" y="3713"/>
                  <a:pt x="157959" y="755"/>
                  <a:pt x="139964" y="171"/>
                </a:cubicBezTo>
                <a:cubicBezTo>
                  <a:pt x="136356" y="56"/>
                  <a:pt x="132773" y="1"/>
                  <a:pt x="129208" y="1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CD5844E-61EC-4D99-96CA-696D0F34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043737" y="7064251"/>
            <a:ext cx="13942827" cy="74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806233" y="1966467"/>
            <a:ext cx="3321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01</a:t>
            </a:r>
            <a:endParaRPr b="1" dirty="0"/>
          </a:p>
        </p:txBody>
      </p:sp>
      <p:sp>
        <p:nvSpPr>
          <p:cNvPr id="13" name="Google Shape;131;p25">
            <a:extLst>
              <a:ext uri="{FF2B5EF4-FFF2-40B4-BE49-F238E27FC236}">
                <a16:creationId xmlns:a16="http://schemas.microsoft.com/office/drawing/2014/main" id="{8A89487B-F9EE-48C7-9C6E-22BAAE78CD75}"/>
              </a:ext>
            </a:extLst>
          </p:cNvPr>
          <p:cNvSpPr txBox="1">
            <a:spLocks/>
          </p:cNvSpPr>
          <p:nvPr/>
        </p:nvSpPr>
        <p:spPr>
          <a:xfrm>
            <a:off x="4127433" y="461176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vi-VN" sz="3333" b="1" dirty="0">
                <a:solidFill>
                  <a:schemeClr val="tx1"/>
                </a:solidFill>
              </a:rPr>
              <a:t>Học bổng </a:t>
            </a:r>
            <a:r>
              <a:rPr lang="vi-VN" sz="3333" dirty="0">
                <a:solidFill>
                  <a:schemeClr val="tx1"/>
                </a:solidFill>
              </a:rPr>
              <a:t>cần cụ thể hơn đối tượng. Cần tìm hiểu xem các trường học có nhu cầu?</a:t>
            </a:r>
          </a:p>
        </p:txBody>
      </p:sp>
      <p:sp>
        <p:nvSpPr>
          <p:cNvPr id="15" name="Google Shape;131;p25">
            <a:extLst>
              <a:ext uri="{FF2B5EF4-FFF2-40B4-BE49-F238E27FC236}">
                <a16:creationId xmlns:a16="http://schemas.microsoft.com/office/drawing/2014/main" id="{32CC20AC-D2BD-4D91-A1F0-66A333B31F01}"/>
              </a:ext>
            </a:extLst>
          </p:cNvPr>
          <p:cNvSpPr txBox="1">
            <a:spLocks/>
          </p:cNvSpPr>
          <p:nvPr/>
        </p:nvSpPr>
        <p:spPr>
          <a:xfrm>
            <a:off x="4169889" y="2687334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en-US" sz="3333" b="1" dirty="0">
                <a:solidFill>
                  <a:schemeClr val="tx1"/>
                </a:solidFill>
              </a:rPr>
              <a:t>Finance </a:t>
            </a:r>
            <a:r>
              <a:rPr lang="en-US" sz="3333" dirty="0" err="1">
                <a:solidFill>
                  <a:schemeClr val="tx1"/>
                </a:solidFill>
              </a:rPr>
              <a:t>chưa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thực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tế</a:t>
            </a:r>
            <a:r>
              <a:rPr lang="en-US" sz="3333" dirty="0">
                <a:solidFill>
                  <a:schemeClr val="tx1"/>
                </a:solidFill>
              </a:rPr>
              <a:t>. </a:t>
            </a:r>
            <a:r>
              <a:rPr lang="en-US" sz="3333" dirty="0" err="1">
                <a:solidFill>
                  <a:schemeClr val="tx1"/>
                </a:solidFill>
              </a:rPr>
              <a:t>Số</a:t>
            </a:r>
            <a:r>
              <a:rPr lang="en-US" sz="3333" dirty="0">
                <a:solidFill>
                  <a:schemeClr val="tx1"/>
                </a:solidFill>
              </a:rPr>
              <a:t> chi </a:t>
            </a:r>
            <a:r>
              <a:rPr lang="en-US" sz="3333" dirty="0" err="1">
                <a:solidFill>
                  <a:schemeClr val="tx1"/>
                </a:solidFill>
              </a:rPr>
              <a:t>phí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có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thể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lớn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hơn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nhiều</a:t>
            </a:r>
            <a:r>
              <a:rPr lang="en-US" sz="3333" dirty="0">
                <a:solidFill>
                  <a:schemeClr val="tx1"/>
                </a:solidFill>
              </a:rPr>
              <a:t> (marketing)</a:t>
            </a:r>
          </a:p>
        </p:txBody>
      </p:sp>
      <p:sp>
        <p:nvSpPr>
          <p:cNvPr id="16" name="Google Shape;131;p25">
            <a:extLst>
              <a:ext uri="{FF2B5EF4-FFF2-40B4-BE49-F238E27FC236}">
                <a16:creationId xmlns:a16="http://schemas.microsoft.com/office/drawing/2014/main" id="{EB9B8C47-D8FA-41F2-85B1-2E80168262CE}"/>
              </a:ext>
            </a:extLst>
          </p:cNvPr>
          <p:cNvSpPr txBox="1">
            <a:spLocks/>
          </p:cNvSpPr>
          <p:nvPr/>
        </p:nvSpPr>
        <p:spPr>
          <a:xfrm>
            <a:off x="4169889" y="4404158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en-US" sz="3333" b="1" dirty="0">
                <a:solidFill>
                  <a:schemeClr val="tx1"/>
                </a:solidFill>
              </a:rPr>
              <a:t>Paid features </a:t>
            </a:r>
            <a:r>
              <a:rPr lang="en-US" sz="3333" dirty="0" err="1">
                <a:solidFill>
                  <a:schemeClr val="tx1"/>
                </a:solidFill>
              </a:rPr>
              <a:t>chưa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mang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lại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giá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trị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cụ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thể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cho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người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dùng</a:t>
            </a:r>
            <a:endParaRPr lang="vi-VN" sz="3333" dirty="0">
              <a:solidFill>
                <a:schemeClr val="tx1"/>
              </a:soli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E29B87B-A945-4AE4-B263-D8B99D94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Google Shape;131;p25">
            <a:extLst>
              <a:ext uri="{FF2B5EF4-FFF2-40B4-BE49-F238E27FC236}">
                <a16:creationId xmlns:a16="http://schemas.microsoft.com/office/drawing/2014/main" id="{19AA2158-8A39-4315-A7E2-9540B91C126F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</p:spTree>
    <p:extLst>
      <p:ext uri="{BB962C8B-B14F-4D97-AF65-F5344CB8AC3E}">
        <p14:creationId xmlns:p14="http://schemas.microsoft.com/office/powerpoint/2010/main" val="386517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887;p47">
            <a:extLst>
              <a:ext uri="{FF2B5EF4-FFF2-40B4-BE49-F238E27FC236}">
                <a16:creationId xmlns:a16="http://schemas.microsoft.com/office/drawing/2014/main" id="{308B4BDF-4516-4AAC-AEFD-DC587CB489AA}"/>
              </a:ext>
            </a:extLst>
          </p:cNvPr>
          <p:cNvSpPr/>
          <p:nvPr/>
        </p:nvSpPr>
        <p:spPr>
          <a:xfrm rot="10397801" flipH="1">
            <a:off x="-3335205" y="-1354306"/>
            <a:ext cx="6735973" cy="3666916"/>
          </a:xfrm>
          <a:custGeom>
            <a:avLst/>
            <a:gdLst/>
            <a:ahLst/>
            <a:cxnLst/>
            <a:rect l="l" t="t" r="r" b="b"/>
            <a:pathLst>
              <a:path w="280814" h="152869" extrusionOk="0">
                <a:moveTo>
                  <a:pt x="129208" y="1"/>
                </a:moveTo>
                <a:cubicBezTo>
                  <a:pt x="96901" y="1"/>
                  <a:pt x="66152" y="4569"/>
                  <a:pt x="32805" y="11476"/>
                </a:cubicBezTo>
                <a:cubicBezTo>
                  <a:pt x="7839" y="16658"/>
                  <a:pt x="6821" y="45129"/>
                  <a:pt x="3448" y="63859"/>
                </a:cubicBezTo>
                <a:cubicBezTo>
                  <a:pt x="0" y="82928"/>
                  <a:pt x="2770" y="103183"/>
                  <a:pt x="13435" y="119369"/>
                </a:cubicBezTo>
                <a:cubicBezTo>
                  <a:pt x="19144" y="128056"/>
                  <a:pt x="26700" y="135649"/>
                  <a:pt x="35933" y="140435"/>
                </a:cubicBezTo>
                <a:cubicBezTo>
                  <a:pt x="46673" y="145994"/>
                  <a:pt x="58997" y="147464"/>
                  <a:pt x="71056" y="148632"/>
                </a:cubicBezTo>
                <a:cubicBezTo>
                  <a:pt x="99074" y="151344"/>
                  <a:pt x="127239" y="152869"/>
                  <a:pt x="155390" y="152869"/>
                </a:cubicBezTo>
                <a:cubicBezTo>
                  <a:pt x="180440" y="152869"/>
                  <a:pt x="205477" y="151662"/>
                  <a:pt x="230390" y="149009"/>
                </a:cubicBezTo>
                <a:cubicBezTo>
                  <a:pt x="240301" y="147954"/>
                  <a:pt x="250401" y="146616"/>
                  <a:pt x="259408" y="142320"/>
                </a:cubicBezTo>
                <a:cubicBezTo>
                  <a:pt x="268415" y="138042"/>
                  <a:pt x="276291" y="130298"/>
                  <a:pt x="278326" y="120538"/>
                </a:cubicBezTo>
                <a:cubicBezTo>
                  <a:pt x="280813" y="108497"/>
                  <a:pt x="273898" y="96174"/>
                  <a:pt x="264439" y="88335"/>
                </a:cubicBezTo>
                <a:cubicBezTo>
                  <a:pt x="254980" y="80497"/>
                  <a:pt x="243260" y="76069"/>
                  <a:pt x="232124" y="70868"/>
                </a:cubicBezTo>
                <a:cubicBezTo>
                  <a:pt x="220988" y="65687"/>
                  <a:pt x="209814" y="59205"/>
                  <a:pt x="203238" y="48841"/>
                </a:cubicBezTo>
                <a:cubicBezTo>
                  <a:pt x="197170" y="39269"/>
                  <a:pt x="195606" y="27266"/>
                  <a:pt x="188880" y="18184"/>
                </a:cubicBezTo>
                <a:cubicBezTo>
                  <a:pt x="178158" y="3713"/>
                  <a:pt x="157959" y="755"/>
                  <a:pt x="139964" y="171"/>
                </a:cubicBezTo>
                <a:cubicBezTo>
                  <a:pt x="136356" y="56"/>
                  <a:pt x="132773" y="1"/>
                  <a:pt x="129208" y="1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CD5844E-61EC-4D99-96CA-696D0F34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043737" y="7064251"/>
            <a:ext cx="13942827" cy="74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806233" y="1966467"/>
            <a:ext cx="3321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01</a:t>
            </a:r>
            <a:endParaRPr b="1" dirty="0"/>
          </a:p>
        </p:txBody>
      </p:sp>
      <p:sp>
        <p:nvSpPr>
          <p:cNvPr id="13" name="Google Shape;131;p25">
            <a:extLst>
              <a:ext uri="{FF2B5EF4-FFF2-40B4-BE49-F238E27FC236}">
                <a16:creationId xmlns:a16="http://schemas.microsoft.com/office/drawing/2014/main" id="{8A89487B-F9EE-48C7-9C6E-22BAAE78CD75}"/>
              </a:ext>
            </a:extLst>
          </p:cNvPr>
          <p:cNvSpPr txBox="1">
            <a:spLocks/>
          </p:cNvSpPr>
          <p:nvPr/>
        </p:nvSpPr>
        <p:spPr>
          <a:xfrm>
            <a:off x="4127433" y="624945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vi-VN" sz="3333" b="1" dirty="0">
                <a:solidFill>
                  <a:schemeClr val="tx1"/>
                </a:solidFill>
              </a:rPr>
              <a:t>Business model </a:t>
            </a:r>
            <a:r>
              <a:rPr lang="vi-VN" sz="3333" dirty="0">
                <a:solidFill>
                  <a:schemeClr val="tx1"/>
                </a:solidFill>
              </a:rPr>
              <a:t>chưa cụ thể. Chưa miêu tả chi tiết cash flow</a:t>
            </a:r>
          </a:p>
        </p:txBody>
      </p:sp>
      <p:sp>
        <p:nvSpPr>
          <p:cNvPr id="15" name="Google Shape;131;p25">
            <a:extLst>
              <a:ext uri="{FF2B5EF4-FFF2-40B4-BE49-F238E27FC236}">
                <a16:creationId xmlns:a16="http://schemas.microsoft.com/office/drawing/2014/main" id="{32CC20AC-D2BD-4D91-A1F0-66A333B31F01}"/>
              </a:ext>
            </a:extLst>
          </p:cNvPr>
          <p:cNvSpPr txBox="1">
            <a:spLocks/>
          </p:cNvSpPr>
          <p:nvPr/>
        </p:nvSpPr>
        <p:spPr>
          <a:xfrm>
            <a:off x="4169889" y="2359784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en-US" sz="3333" b="1" dirty="0">
                <a:solidFill>
                  <a:schemeClr val="tx1"/>
                </a:solidFill>
              </a:rPr>
              <a:t>Survey </a:t>
            </a:r>
            <a:r>
              <a:rPr lang="en-US" sz="3333" dirty="0" err="1">
                <a:solidFill>
                  <a:schemeClr val="tx1"/>
                </a:solidFill>
              </a:rPr>
              <a:t>chưa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đáng</a:t>
            </a:r>
            <a:r>
              <a:rPr lang="en-US" sz="3333" dirty="0">
                <a:solidFill>
                  <a:schemeClr val="tx1"/>
                </a:solidFill>
              </a:rPr>
              <a:t> tin </a:t>
            </a:r>
            <a:r>
              <a:rPr lang="en-US" sz="3333" dirty="0" err="1">
                <a:solidFill>
                  <a:schemeClr val="tx1"/>
                </a:solidFill>
              </a:rPr>
              <a:t>cậy</a:t>
            </a:r>
            <a:r>
              <a:rPr lang="en-US" sz="3333" dirty="0">
                <a:solidFill>
                  <a:schemeClr val="tx1"/>
                </a:solidFill>
              </a:rPr>
              <a:t>. </a:t>
            </a:r>
            <a:r>
              <a:rPr lang="en-US" sz="3333" dirty="0" err="1">
                <a:solidFill>
                  <a:schemeClr val="tx1"/>
                </a:solidFill>
              </a:rPr>
              <a:t>Cần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ít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nhất</a:t>
            </a:r>
            <a:r>
              <a:rPr lang="en-US" sz="3333" dirty="0">
                <a:solidFill>
                  <a:schemeClr val="tx1"/>
                </a:solidFill>
              </a:rPr>
              <a:t> 250 </a:t>
            </a:r>
            <a:r>
              <a:rPr lang="en-US" sz="3333" dirty="0" err="1">
                <a:solidFill>
                  <a:schemeClr val="tx1"/>
                </a:solidFill>
              </a:rPr>
              <a:t>người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trở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lên</a:t>
            </a:r>
            <a:r>
              <a:rPr lang="en-US" sz="3333" dirty="0">
                <a:solidFill>
                  <a:schemeClr val="tx1"/>
                </a:solidFill>
              </a:rPr>
              <a:t>. </a:t>
            </a:r>
            <a:r>
              <a:rPr lang="en-US" sz="3333" dirty="0" err="1">
                <a:solidFill>
                  <a:schemeClr val="tx1"/>
                </a:solidFill>
              </a:rPr>
              <a:t>Tìm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hiểu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mức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giá</a:t>
            </a:r>
            <a:r>
              <a:rPr lang="en-US" sz="3333" dirty="0">
                <a:solidFill>
                  <a:schemeClr val="tx1"/>
                </a:solidFill>
              </a:rPr>
              <a:t> user </a:t>
            </a:r>
            <a:r>
              <a:rPr lang="en-US" sz="3333" dirty="0" err="1">
                <a:solidFill>
                  <a:schemeClr val="tx1"/>
                </a:solidFill>
              </a:rPr>
              <a:t>sẵn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sàng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trả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khi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dùng</a:t>
            </a:r>
            <a:r>
              <a:rPr lang="en-US" sz="3333" dirty="0">
                <a:solidFill>
                  <a:schemeClr val="tx1"/>
                </a:solidFill>
              </a:rPr>
              <a:t> app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E29B87B-A945-4AE4-B263-D8B99D94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Google Shape;131;p25">
            <a:extLst>
              <a:ext uri="{FF2B5EF4-FFF2-40B4-BE49-F238E27FC236}">
                <a16:creationId xmlns:a16="http://schemas.microsoft.com/office/drawing/2014/main" id="{19AA2158-8A39-4315-A7E2-9540B91C126F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  <p:sp>
        <p:nvSpPr>
          <p:cNvPr id="11" name="Google Shape;131;p25">
            <a:extLst>
              <a:ext uri="{FF2B5EF4-FFF2-40B4-BE49-F238E27FC236}">
                <a16:creationId xmlns:a16="http://schemas.microsoft.com/office/drawing/2014/main" id="{397B7B2B-BE14-4F1E-B8BC-71ADA0E5D56A}"/>
              </a:ext>
            </a:extLst>
          </p:cNvPr>
          <p:cNvSpPr txBox="1">
            <a:spLocks/>
          </p:cNvSpPr>
          <p:nvPr/>
        </p:nvSpPr>
        <p:spPr>
          <a:xfrm>
            <a:off x="4169889" y="4558975"/>
            <a:ext cx="7377925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60395" indent="-457200"/>
            <a:r>
              <a:rPr lang="en-US" sz="3333" b="1" dirty="0">
                <a:solidFill>
                  <a:schemeClr val="tx1"/>
                </a:solidFill>
              </a:rPr>
              <a:t>Slide </a:t>
            </a:r>
            <a:r>
              <a:rPr lang="en-US" sz="3333" b="1" dirty="0" err="1">
                <a:solidFill>
                  <a:schemeClr val="tx1"/>
                </a:solidFill>
              </a:rPr>
              <a:t>cạnh</a:t>
            </a:r>
            <a:r>
              <a:rPr lang="en-US" sz="3333" b="1" dirty="0">
                <a:solidFill>
                  <a:schemeClr val="tx1"/>
                </a:solidFill>
              </a:rPr>
              <a:t> </a:t>
            </a:r>
            <a:r>
              <a:rPr lang="en-US" sz="3333" b="1" dirty="0" err="1">
                <a:solidFill>
                  <a:schemeClr val="tx1"/>
                </a:solidFill>
              </a:rPr>
              <a:t>tranh</a:t>
            </a:r>
            <a:r>
              <a:rPr lang="en-US" sz="3333" b="1" dirty="0">
                <a:solidFill>
                  <a:schemeClr val="tx1"/>
                </a:solidFill>
              </a:rPr>
              <a:t>: </a:t>
            </a:r>
            <a:r>
              <a:rPr lang="en-US" sz="3333" dirty="0">
                <a:solidFill>
                  <a:schemeClr val="tx1"/>
                </a:solidFill>
              </a:rPr>
              <a:t>FB </a:t>
            </a:r>
            <a:r>
              <a:rPr lang="en-US" sz="3333" dirty="0" err="1">
                <a:solidFill>
                  <a:schemeClr val="tx1"/>
                </a:solidFill>
              </a:rPr>
              <a:t>có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tính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cá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nhân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hóa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cao</a:t>
            </a:r>
            <a:r>
              <a:rPr lang="en-US" sz="3333" dirty="0">
                <a:solidFill>
                  <a:schemeClr val="tx1"/>
                </a:solidFill>
              </a:rPr>
              <a:t>. </a:t>
            </a:r>
            <a:r>
              <a:rPr lang="en-US" sz="3333" dirty="0" err="1">
                <a:solidFill>
                  <a:schemeClr val="tx1"/>
                </a:solidFill>
              </a:rPr>
              <a:t>Các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trục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nên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có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sự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đối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nghịch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nhau</a:t>
            </a:r>
            <a:r>
              <a:rPr lang="en-US" sz="3333" dirty="0">
                <a:solidFill>
                  <a:schemeClr val="tx1"/>
                </a:solidFill>
              </a:rPr>
              <a:t> </a:t>
            </a:r>
            <a:r>
              <a:rPr lang="en-US" sz="3333" dirty="0" err="1">
                <a:solidFill>
                  <a:schemeClr val="tx1"/>
                </a:solidFill>
              </a:rPr>
              <a:t>về</a:t>
            </a:r>
            <a:r>
              <a:rPr lang="en-US" sz="3333" dirty="0">
                <a:solidFill>
                  <a:schemeClr val="tx1"/>
                </a:solidFill>
              </a:rPr>
              <a:t> so </a:t>
            </a:r>
            <a:r>
              <a:rPr lang="en-US" sz="3333" dirty="0" err="1">
                <a:solidFill>
                  <a:schemeClr val="tx1"/>
                </a:solidFill>
              </a:rPr>
              <a:t>sánh</a:t>
            </a:r>
            <a:r>
              <a:rPr lang="en-US" sz="3333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2713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152;p42">
            <a:extLst>
              <a:ext uri="{FF2B5EF4-FFF2-40B4-BE49-F238E27FC236}">
                <a16:creationId xmlns:a16="http://schemas.microsoft.com/office/drawing/2014/main" id="{A6B0C110-D739-44B6-8CB1-8C706FE00B61}"/>
              </a:ext>
            </a:extLst>
          </p:cNvPr>
          <p:cNvSpPr/>
          <p:nvPr/>
        </p:nvSpPr>
        <p:spPr>
          <a:xfrm rot="-2700000">
            <a:off x="1469681" y="-1787245"/>
            <a:ext cx="3351968" cy="6800301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>
            <a:off x="2466833" y="510360"/>
            <a:ext cx="3321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/>
              <a:t>Ý </a:t>
            </a:r>
            <a:r>
              <a:rPr lang="en-US" b="1" dirty="0" err="1"/>
              <a:t>tưởng</a:t>
            </a:r>
            <a:endParaRPr b="1"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>
            <a:off x="798820" y="646776"/>
            <a:ext cx="3222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/>
              <a:t>02</a:t>
            </a:r>
            <a:endParaRPr b="1" dirty="0"/>
          </a:p>
        </p:txBody>
      </p:sp>
      <p:sp>
        <p:nvSpPr>
          <p:cNvPr id="61" name="Google Shape;131;p25">
            <a:extLst>
              <a:ext uri="{FF2B5EF4-FFF2-40B4-BE49-F238E27FC236}">
                <a16:creationId xmlns:a16="http://schemas.microsoft.com/office/drawing/2014/main" id="{BFAFBF42-3A43-476E-AF8D-C49A310BB402}"/>
              </a:ext>
            </a:extLst>
          </p:cNvPr>
          <p:cNvSpPr txBox="1">
            <a:spLocks/>
          </p:cNvSpPr>
          <p:nvPr/>
        </p:nvSpPr>
        <p:spPr>
          <a:xfrm>
            <a:off x="1906774" y="1553592"/>
            <a:ext cx="3076043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800" b="1" u="sng" dirty="0">
                <a:solidFill>
                  <a:schemeClr val="tx1"/>
                </a:solidFill>
              </a:rPr>
              <a:t>Tracking</a:t>
            </a:r>
            <a:endParaRPr lang="en-US" sz="2400" b="1" u="sng" dirty="0">
              <a:solidFill>
                <a:schemeClr val="tx1"/>
              </a:solidFill>
            </a:endParaRPr>
          </a:p>
          <a:p>
            <a:pPr marL="203195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Báo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cáo</a:t>
            </a:r>
            <a:r>
              <a:rPr lang="en-US" sz="2400" dirty="0">
                <a:solidFill>
                  <a:schemeClr val="tx1"/>
                </a:solidFill>
              </a:rPr>
              <a:t>, review </a:t>
            </a:r>
            <a:r>
              <a:rPr lang="en-US" sz="2400" dirty="0" err="1">
                <a:solidFill>
                  <a:schemeClr val="tx1"/>
                </a:solidFill>
              </a:rPr>
              <a:t>từ</a:t>
            </a:r>
            <a:r>
              <a:rPr lang="en-US" sz="2400" dirty="0">
                <a:solidFill>
                  <a:schemeClr val="tx1"/>
                </a:solidFill>
              </a:rPr>
              <a:t> manager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thành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viên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62" name="Google Shape;131;p25">
            <a:extLst>
              <a:ext uri="{FF2B5EF4-FFF2-40B4-BE49-F238E27FC236}">
                <a16:creationId xmlns:a16="http://schemas.microsoft.com/office/drawing/2014/main" id="{11F7A891-7370-4B41-8461-5AD9DAEF572F}"/>
              </a:ext>
            </a:extLst>
          </p:cNvPr>
          <p:cNvSpPr txBox="1">
            <a:spLocks/>
          </p:cNvSpPr>
          <p:nvPr/>
        </p:nvSpPr>
        <p:spPr>
          <a:xfrm>
            <a:off x="6735035" y="1438529"/>
            <a:ext cx="3076043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800" b="1" u="sng" dirty="0" err="1">
                <a:solidFill>
                  <a:schemeClr val="tx1"/>
                </a:solidFill>
              </a:rPr>
              <a:t>Crowfunding</a:t>
            </a:r>
            <a:endParaRPr lang="en-US" sz="2800" b="1" u="sng" dirty="0">
              <a:solidFill>
                <a:schemeClr val="tx1"/>
              </a:solidFill>
            </a:endParaRPr>
          </a:p>
          <a:p>
            <a:pPr marL="203195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Trích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một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phần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tiền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từ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quyên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góp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63" name="Google Shape;131;p25">
            <a:extLst>
              <a:ext uri="{FF2B5EF4-FFF2-40B4-BE49-F238E27FC236}">
                <a16:creationId xmlns:a16="http://schemas.microsoft.com/office/drawing/2014/main" id="{68AC2164-FB4A-4E67-8DC9-AA8B9FD39F4A}"/>
              </a:ext>
            </a:extLst>
          </p:cNvPr>
          <p:cNvSpPr txBox="1">
            <a:spLocks/>
          </p:cNvSpPr>
          <p:nvPr/>
        </p:nvSpPr>
        <p:spPr>
          <a:xfrm>
            <a:off x="6735035" y="3927751"/>
            <a:ext cx="3076043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800" b="1" u="sng" dirty="0" err="1">
                <a:solidFill>
                  <a:schemeClr val="tx1"/>
                </a:solidFill>
              </a:rPr>
              <a:t>Phí</a:t>
            </a:r>
            <a:r>
              <a:rPr lang="en-US" sz="2800" b="1" u="sng" dirty="0">
                <a:solidFill>
                  <a:schemeClr val="tx1"/>
                </a:solidFill>
              </a:rPr>
              <a:t> membership</a:t>
            </a:r>
          </a:p>
          <a:p>
            <a:pPr marL="203195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Trích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môt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khoản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phí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từ</a:t>
            </a:r>
            <a:r>
              <a:rPr lang="en-US" sz="2400" dirty="0">
                <a:solidFill>
                  <a:schemeClr val="tx1"/>
                </a:solidFill>
              </a:rPr>
              <a:t> user </a:t>
            </a:r>
            <a:r>
              <a:rPr lang="en-US" sz="2400" dirty="0" err="1">
                <a:solidFill>
                  <a:schemeClr val="tx1"/>
                </a:solidFill>
              </a:rPr>
              <a:t>khi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tham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gia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nhất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định</a:t>
            </a:r>
            <a:endParaRPr lang="vi-VN" sz="2400" dirty="0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77BCC49-EBDA-42DC-8490-91636D6AA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99" y="196643"/>
            <a:ext cx="363127" cy="346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Google Shape;131;p25">
            <a:extLst>
              <a:ext uri="{FF2B5EF4-FFF2-40B4-BE49-F238E27FC236}">
                <a16:creationId xmlns:a16="http://schemas.microsoft.com/office/drawing/2014/main" id="{B37CE877-0E6C-477F-A948-16FF3321F49C}"/>
              </a:ext>
            </a:extLst>
          </p:cNvPr>
          <p:cNvSpPr txBox="1">
            <a:spLocks/>
          </p:cNvSpPr>
          <p:nvPr/>
        </p:nvSpPr>
        <p:spPr>
          <a:xfrm>
            <a:off x="10306762" y="113817"/>
            <a:ext cx="1885238" cy="51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SOCIAL-JECT</a:t>
            </a:r>
          </a:p>
        </p:txBody>
      </p:sp>
      <p:sp>
        <p:nvSpPr>
          <p:cNvPr id="22" name="Google Shape;131;p25">
            <a:extLst>
              <a:ext uri="{FF2B5EF4-FFF2-40B4-BE49-F238E27FC236}">
                <a16:creationId xmlns:a16="http://schemas.microsoft.com/office/drawing/2014/main" id="{CCB1CFCA-6116-4166-8568-885875C64C58}"/>
              </a:ext>
            </a:extLst>
          </p:cNvPr>
          <p:cNvSpPr txBox="1">
            <a:spLocks/>
          </p:cNvSpPr>
          <p:nvPr/>
        </p:nvSpPr>
        <p:spPr>
          <a:xfrm>
            <a:off x="1906774" y="3927751"/>
            <a:ext cx="4189226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None/>
            </a:pPr>
            <a:r>
              <a:rPr lang="en-US" sz="2800" b="1" u="sng" dirty="0">
                <a:solidFill>
                  <a:schemeClr val="tx1"/>
                </a:solidFill>
              </a:rPr>
              <a:t>Mindsumo.com</a:t>
            </a:r>
          </a:p>
          <a:p>
            <a:pPr marL="203195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User </a:t>
            </a:r>
            <a:r>
              <a:rPr lang="en-US" sz="2400" dirty="0" err="1">
                <a:solidFill>
                  <a:schemeClr val="tx1"/>
                </a:solidFill>
              </a:rPr>
              <a:t>có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thể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tham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gia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cuộc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tổ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chức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bởi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tổ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chức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ngay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trên</a:t>
            </a:r>
            <a:r>
              <a:rPr lang="en-US" sz="2400" dirty="0">
                <a:solidFill>
                  <a:schemeClr val="tx1"/>
                </a:solidFill>
              </a:rPr>
              <a:t> app -&gt; </a:t>
            </a:r>
            <a:r>
              <a:rPr lang="en-US" sz="2400" dirty="0" err="1">
                <a:solidFill>
                  <a:schemeClr val="tx1"/>
                </a:solidFill>
              </a:rPr>
              <a:t>nhận</a:t>
            </a:r>
            <a:r>
              <a:rPr lang="en-US" sz="2400" dirty="0">
                <a:solidFill>
                  <a:schemeClr val="tx1"/>
                </a:solidFill>
              </a:rPr>
              <a:t> reward -&gt; SJ </a:t>
            </a:r>
            <a:r>
              <a:rPr lang="en-US" sz="2400" dirty="0" err="1">
                <a:solidFill>
                  <a:schemeClr val="tx1"/>
                </a:solidFill>
              </a:rPr>
              <a:t>trích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phí</a:t>
            </a:r>
            <a:endParaRPr lang="vi-V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28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209</Words>
  <Application>Microsoft Office PowerPoint</Application>
  <PresentationFormat>Widescreen</PresentationFormat>
  <Paragraphs>26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Barlow Light</vt:lpstr>
      <vt:lpstr>Calibri</vt:lpstr>
      <vt:lpstr>Calibri Light</vt:lpstr>
      <vt:lpstr>Work Sans Regular</vt:lpstr>
      <vt:lpstr>Office Theme</vt:lpstr>
      <vt:lpstr>Feedback SocialJect</vt:lpstr>
      <vt:lpstr>Vấn đề</vt:lpstr>
      <vt:lpstr>Vấn đề</vt:lpstr>
      <vt:lpstr>Ý tưởng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SocialJect</dc:title>
  <dc:creator>Alex Khang PHD</dc:creator>
  <cp:lastModifiedBy>PHAM HUU DUY KHANH</cp:lastModifiedBy>
  <cp:revision>86</cp:revision>
  <dcterms:created xsi:type="dcterms:W3CDTF">2020-07-01T09:21:21Z</dcterms:created>
  <dcterms:modified xsi:type="dcterms:W3CDTF">2020-07-29T12:40:29Z</dcterms:modified>
</cp:coreProperties>
</file>